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9" r:id="rId5"/>
    <p:sldId id="258" r:id="rId6"/>
    <p:sldId id="260" r:id="rId7"/>
    <p:sldId id="261" r:id="rId8"/>
    <p:sldId id="262" r:id="rId9"/>
    <p:sldId id="263" r:id="rId10"/>
    <p:sldId id="264" r:id="rId11"/>
    <p:sldId id="265" r:id="rId12"/>
    <p:sldId id="268" r:id="rId13"/>
    <p:sldId id="266" r:id="rId14"/>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4" d="100"/>
          <a:sy n="74" d="100"/>
        </p:scale>
        <p:origin x="1042" y="6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gs" Target="tags/tag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jpeg>
</file>

<file path=ppt/media/image13.png>
</file>

<file path=ppt/media/image14.jpeg>
</file>

<file path=ppt/media/image15.jpeg>
</file>

<file path=ppt/media/image16.jpeg>
</file>

<file path=ppt/media/image17.png>
</file>

<file path=ppt/media/image18.png>
</file>

<file path=ppt/media/image19.png>
</file>

<file path=ppt/media/image2.jpeg>
</file>

<file path=ppt/media/image20.jpeg>
</file>

<file path=ppt/media/image3.jpeg>
</file>

<file path=ppt/media/image4.jpeg>
</file>

<file path=ppt/media/image5.jpeg>
</file>

<file path=ppt/media/image6.png>
</file>

<file path=ppt/media/image7.wdp>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84DECE7-1CC9-47E9-98FB-E0EF6F05B36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9B4CC9F-811E-4FC4-94E8-D3823B12F290}"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screen">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4DECE7-1CC9-47E9-98FB-E0EF6F05B36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B4CC9F-811E-4FC4-94E8-D3823B12F290}"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9.png"/><Relationship Id="rId2" Type="http://schemas.microsoft.com/office/2007/relationships/media" Target="../media/media1.mp4"/><Relationship Id="rId1" Type="http://schemas.openxmlformats.org/officeDocument/2006/relationships/video" Target="../media/media1.mp4"/></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microsoft.com/office/2007/relationships/hdphoto" Target="../media/image7.wdp"/><Relationship Id="rId2" Type="http://schemas.openxmlformats.org/officeDocument/2006/relationships/image" Target="../media/image6.png"/><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microsoft.com/office/2007/relationships/hdphoto" Target="../media/image7.wdp"/><Relationship Id="rId2" Type="http://schemas.openxmlformats.org/officeDocument/2006/relationships/image" Target="../media/image6.png"/><Relationship Id="rId1" Type="http://schemas.openxmlformats.org/officeDocument/2006/relationships/image" Target="../media/image9.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microsoft.com/office/2007/relationships/hdphoto" Target="../media/image7.wdp"/><Relationship Id="rId2" Type="http://schemas.openxmlformats.org/officeDocument/2006/relationships/image" Target="../media/image6.png"/><Relationship Id="rId1"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jpeg"/><Relationship Id="rId1" Type="http://schemas.openxmlformats.org/officeDocument/2006/relationships/image" Target="../media/image13.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microsoft.com/office/2007/relationships/hdphoto" Target="../media/image7.wdp"/><Relationship Id="rId2" Type="http://schemas.openxmlformats.org/officeDocument/2006/relationships/image" Target="../media/image6.png"/><Relationship Id="rId1"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cstate="screen">
            <a:lum/>
          </a:blip>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802217" y="1630017"/>
            <a:ext cx="4204253" cy="1938992"/>
          </a:xfrm>
          <a:prstGeom prst="rect">
            <a:avLst/>
          </a:prstGeom>
          <a:noFill/>
        </p:spPr>
        <p:txBody>
          <a:bodyPr wrap="square" rtlCol="0">
            <a:spAutoFit/>
          </a:bodyPr>
          <a:lstStyle/>
          <a:p>
            <a:r>
              <a:rPr lang="en-US" altLang="zh-CN" sz="6000" dirty="0" err="1"/>
              <a:t>ikun</a:t>
            </a:r>
            <a:r>
              <a:rPr lang="zh-CN" altLang="en-US" sz="6000" dirty="0"/>
              <a:t>文化</a:t>
            </a:r>
            <a:endParaRPr lang="en-US" altLang="zh-CN" sz="6000" dirty="0"/>
          </a:p>
          <a:p>
            <a:r>
              <a:rPr lang="en-US" altLang="zh-CN" sz="6000" dirty="0" err="1"/>
              <a:t>Ikun</a:t>
            </a:r>
            <a:r>
              <a:rPr lang="en-US" altLang="zh-CN" sz="6000" dirty="0"/>
              <a:t> Culture</a:t>
            </a:r>
            <a:endParaRPr lang="zh-CN" altLang="en-US" sz="6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cstate="screen"/>
          <a:srcRect/>
          <a:stretch>
            <a:fillRect/>
          </a:stretch>
        </p:blipFill>
        <p:spPr>
          <a:xfrm>
            <a:off x="0" y="4303784"/>
            <a:ext cx="4617871" cy="2536723"/>
          </a:xfrm>
          <a:prstGeom prst="rect">
            <a:avLst/>
          </a:prstGeom>
        </p:spPr>
      </p:pic>
      <p:sp>
        <p:nvSpPr>
          <p:cNvPr id="10" name="文本框 9"/>
          <p:cNvSpPr txBox="1"/>
          <p:nvPr/>
        </p:nvSpPr>
        <p:spPr>
          <a:xfrm>
            <a:off x="511175" y="387985"/>
            <a:ext cx="7616825" cy="3784600"/>
          </a:xfrm>
          <a:prstGeom prst="rect">
            <a:avLst/>
          </a:prstGeom>
          <a:noFill/>
        </p:spPr>
        <p:txBody>
          <a:bodyPr wrap="square" rtlCol="0">
            <a:spAutoFit/>
          </a:bodyPr>
          <a:lstStyle/>
          <a:p>
            <a:pPr indent="457200" algn="just"/>
            <a:r>
              <a:rPr lang="en-US" altLang="zh-CN" sz="2400" dirty="0"/>
              <a:t>Cai </a:t>
            </a:r>
            <a:r>
              <a:rPr lang="en-US" altLang="zh-CN" sz="2400" dirty="0" err="1"/>
              <a:t>Xukun</a:t>
            </a:r>
            <a:r>
              <a:rPr lang="en-US" altLang="zh-CN" sz="2400" dirty="0"/>
              <a:t> may have faded from public slight , but “</a:t>
            </a:r>
            <a:r>
              <a:rPr lang="en-US" altLang="zh-CN" sz="2400" dirty="0" err="1"/>
              <a:t>ikun</a:t>
            </a:r>
            <a:r>
              <a:rPr lang="en-US" altLang="zh-CN" sz="2400" dirty="0"/>
              <a:t> culture” never stop its development . As of today , “</a:t>
            </a:r>
            <a:r>
              <a:rPr lang="en-US" altLang="zh-CN" sz="2400" dirty="0" err="1"/>
              <a:t>ikun</a:t>
            </a:r>
            <a:r>
              <a:rPr lang="en-US" altLang="zh-CN" sz="2400" dirty="0"/>
              <a:t> culture” still has significant influence and people continue to tap into its immense popularity . You can see it in all kinds of fields. “</a:t>
            </a:r>
            <a:r>
              <a:rPr lang="en-US" altLang="zh-CN" sz="2400" dirty="0" err="1"/>
              <a:t>Beidai</a:t>
            </a:r>
            <a:r>
              <a:rPr lang="en-US" altLang="zh-CN" sz="2400" dirty="0"/>
              <a:t> Superman” , ”fist position of </a:t>
            </a:r>
            <a:r>
              <a:rPr lang="en-US" altLang="zh-CN" sz="2400" dirty="0" err="1"/>
              <a:t>kun</a:t>
            </a:r>
            <a:r>
              <a:rPr lang="en-US" altLang="zh-CN" sz="2400" dirty="0"/>
              <a:t>”,game named “kunkun </a:t>
            </a:r>
            <a:r>
              <a:rPr lang="en-US" altLang="zh-CN" sz="2400" dirty="0">
                <a:sym typeface="+mn-ea"/>
              </a:rPr>
              <a:t>night”</a:t>
            </a:r>
            <a:r>
              <a:rPr lang="en-US" altLang="zh-CN" sz="2400" dirty="0"/>
              <a:t> and so on are created and spread widely . It has not been attached to Cai </a:t>
            </a:r>
            <a:r>
              <a:rPr lang="en-US" altLang="zh-CN" sz="2400" dirty="0" err="1"/>
              <a:t>Xukun</a:t>
            </a:r>
            <a:r>
              <a:rPr lang="en-US" altLang="zh-CN" sz="2400" dirty="0"/>
              <a:t> and developed into a completely individual culture , becoming a spiritual belief for contemporary netizens . In my opinion , ”</a:t>
            </a:r>
            <a:r>
              <a:rPr lang="en-US" altLang="zh-CN" sz="2400" dirty="0" err="1"/>
              <a:t>ikun</a:t>
            </a:r>
            <a:r>
              <a:rPr lang="en-US" altLang="zh-CN" sz="2400" dirty="0"/>
              <a:t> culture” is timeless !</a:t>
            </a:r>
            <a:endParaRPr lang="zh-CN" altLang="en-US" sz="2400" dirty="0"/>
          </a:p>
        </p:txBody>
      </p:sp>
      <p:pic>
        <p:nvPicPr>
          <p:cNvPr id="2" name="图片 1" descr="屏幕截图 2024-06-03 232057"/>
          <p:cNvPicPr>
            <a:picLocks noChangeAspect="1"/>
          </p:cNvPicPr>
          <p:nvPr/>
        </p:nvPicPr>
        <p:blipFill>
          <a:blip r:embed="rId2" cstate="email"/>
          <a:srcRect/>
          <a:stretch>
            <a:fillRect/>
          </a:stretch>
        </p:blipFill>
        <p:spPr>
          <a:xfrm>
            <a:off x="8397875" y="0"/>
            <a:ext cx="3794125" cy="4856480"/>
          </a:xfrm>
          <a:prstGeom prst="rect">
            <a:avLst/>
          </a:prstGeom>
        </p:spPr>
      </p:pic>
      <p:pic>
        <p:nvPicPr>
          <p:cNvPr id="4" name="图片 3" descr="Screenshot_20240512-181105"/>
          <p:cNvPicPr>
            <a:picLocks noChangeAspect="1"/>
          </p:cNvPicPr>
          <p:nvPr/>
        </p:nvPicPr>
        <p:blipFill>
          <a:blip r:embed="rId3" cstate="email"/>
          <a:srcRect/>
          <a:stretch>
            <a:fillRect/>
          </a:stretch>
        </p:blipFill>
        <p:spPr>
          <a:xfrm>
            <a:off x="7240905" y="5252085"/>
            <a:ext cx="4544695" cy="158813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蔡徐坤打篮球">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326390" y="853440"/>
            <a:ext cx="11538585" cy="515112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11860" y="1805305"/>
            <a:ext cx="5676900" cy="706755"/>
          </a:xfrm>
          <a:prstGeom prst="rect">
            <a:avLst/>
          </a:prstGeom>
          <a:noFill/>
        </p:spPr>
        <p:txBody>
          <a:bodyPr wrap="square" rtlCol="0">
            <a:spAutoFit/>
          </a:bodyPr>
          <a:lstStyle/>
          <a:p>
            <a:r>
              <a:rPr lang="en-US" altLang="zh-CN" sz="4000" dirty="0"/>
              <a:t>Thanks for your listening!</a:t>
            </a:r>
            <a:endParaRPr lang="zh-CN" altLang="en-US" sz="4000" dirty="0"/>
          </a:p>
        </p:txBody>
      </p:sp>
      <p:pic>
        <p:nvPicPr>
          <p:cNvPr id="8" name="图片 7"/>
          <p:cNvPicPr>
            <a:picLocks noChangeAspect="1"/>
          </p:cNvPicPr>
          <p:nvPr/>
        </p:nvPicPr>
        <p:blipFill rotWithShape="1">
          <a:blip r:embed="rId1" cstate="screen"/>
          <a:srcRect/>
          <a:stretch>
            <a:fillRect/>
          </a:stretch>
        </p:blipFill>
        <p:spPr>
          <a:xfrm>
            <a:off x="6671670" y="2512142"/>
            <a:ext cx="5520330" cy="434585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cstate="screen">
            <a:alphaModFix amt="59000"/>
            <a:lum/>
          </a:blip>
          <a:srcRect/>
          <a:stretch>
            <a:fillRect/>
          </a:stretch>
        </a:blipFill>
        <a:effectLst/>
      </p:bgPr>
    </p:bg>
    <p:spTree>
      <p:nvGrpSpPr>
        <p:cNvPr id="1" name=""/>
        <p:cNvGrpSpPr/>
        <p:nvPr/>
      </p:nvGrpSpPr>
      <p:grpSpPr>
        <a:xfrm>
          <a:off x="0" y="0"/>
          <a:ext cx="0" cy="0"/>
          <a:chOff x="0" y="0"/>
          <a:chExt cx="0" cy="0"/>
        </a:xfrm>
      </p:grpSpPr>
      <p:grpSp>
        <p:nvGrpSpPr>
          <p:cNvPr id="9" name="组合 8"/>
          <p:cNvGrpSpPr/>
          <p:nvPr/>
        </p:nvGrpSpPr>
        <p:grpSpPr>
          <a:xfrm>
            <a:off x="6856343" y="652954"/>
            <a:ext cx="5040850" cy="1347902"/>
            <a:chOff x="6856343" y="652954"/>
            <a:chExt cx="4319497" cy="1271431"/>
          </a:xfrm>
        </p:grpSpPr>
        <p:pic>
          <p:nvPicPr>
            <p:cNvPr id="7" name="图片 6"/>
            <p:cNvPicPr>
              <a:picLocks noChangeAspect="1"/>
            </p:cNvPicPr>
            <p:nvPr/>
          </p:nvPicPr>
          <p:blipFill rotWithShape="1">
            <a:blip r:embed="rId2" cstate="screen">
              <a:alphaModFix amt="64000"/>
            </a:blip>
            <a:srcRect/>
            <a:stretch>
              <a:fillRect/>
            </a:stretch>
          </p:blipFill>
          <p:spPr>
            <a:xfrm>
              <a:off x="6856343" y="652954"/>
              <a:ext cx="995570" cy="1058943"/>
            </a:xfrm>
            <a:prstGeom prst="rect">
              <a:avLst/>
            </a:prstGeom>
            <a:effectLst>
              <a:softEdge rad="0"/>
            </a:effectLst>
          </p:spPr>
        </p:pic>
        <p:sp>
          <p:nvSpPr>
            <p:cNvPr id="8" name="文本框 7"/>
            <p:cNvSpPr txBox="1"/>
            <p:nvPr/>
          </p:nvSpPr>
          <p:spPr>
            <a:xfrm>
              <a:off x="7912714" y="865442"/>
              <a:ext cx="3263126" cy="1058943"/>
            </a:xfrm>
            <a:prstGeom prst="rect">
              <a:avLst/>
            </a:prstGeom>
            <a:noFill/>
          </p:spPr>
          <p:txBody>
            <a:bodyPr wrap="square" rtlCol="0">
              <a:spAutoFit/>
            </a:bodyPr>
            <a:lstStyle/>
            <a:p>
              <a:r>
                <a:rPr lang="en-US" altLang="zh-CN" sz="3200" dirty="0"/>
                <a:t>3.Accident of </a:t>
              </a:r>
              <a:r>
                <a:rPr lang="en-US" altLang="zh-CN" sz="3200" dirty="0" err="1"/>
                <a:t>ikun</a:t>
              </a:r>
              <a:r>
                <a:rPr lang="en-US" altLang="zh-CN" sz="3200" dirty="0"/>
                <a:t> </a:t>
              </a:r>
              <a:endParaRPr lang="en-US" altLang="zh-CN" sz="3200" dirty="0"/>
            </a:p>
            <a:p>
              <a:endParaRPr lang="zh-CN" altLang="en-US" sz="3200" dirty="0"/>
            </a:p>
          </p:txBody>
        </p:sp>
      </p:grpSp>
      <p:grpSp>
        <p:nvGrpSpPr>
          <p:cNvPr id="10" name="组合 9"/>
          <p:cNvGrpSpPr/>
          <p:nvPr/>
        </p:nvGrpSpPr>
        <p:grpSpPr>
          <a:xfrm>
            <a:off x="6947783" y="4107354"/>
            <a:ext cx="5335657" cy="1279028"/>
            <a:chOff x="6856343" y="652954"/>
            <a:chExt cx="5335657" cy="1279028"/>
          </a:xfrm>
        </p:grpSpPr>
        <p:pic>
          <p:nvPicPr>
            <p:cNvPr id="11" name="图片 10"/>
            <p:cNvPicPr>
              <a:picLocks noChangeAspect="1"/>
            </p:cNvPicPr>
            <p:nvPr/>
          </p:nvPicPr>
          <p:blipFill rotWithShape="1">
            <a:blip r:embed="rId3" cstate="screen">
              <a:alphaModFix amt="64000"/>
            </a:blip>
            <a:srcRect/>
            <a:stretch>
              <a:fillRect/>
            </a:stretch>
          </p:blipFill>
          <p:spPr>
            <a:xfrm>
              <a:off x="6856343" y="652954"/>
              <a:ext cx="995570" cy="988395"/>
            </a:xfrm>
            <a:prstGeom prst="rect">
              <a:avLst/>
            </a:prstGeom>
            <a:effectLst>
              <a:softEdge rad="0"/>
            </a:effectLst>
          </p:spPr>
        </p:pic>
        <p:sp>
          <p:nvSpPr>
            <p:cNvPr id="12" name="文本框 11"/>
            <p:cNvSpPr txBox="1"/>
            <p:nvPr/>
          </p:nvSpPr>
          <p:spPr>
            <a:xfrm>
              <a:off x="7997687" y="854764"/>
              <a:ext cx="4194313" cy="1077218"/>
            </a:xfrm>
            <a:prstGeom prst="rect">
              <a:avLst/>
            </a:prstGeom>
            <a:noFill/>
          </p:spPr>
          <p:txBody>
            <a:bodyPr wrap="square" rtlCol="0">
              <a:spAutoFit/>
            </a:bodyPr>
            <a:lstStyle/>
            <a:p>
              <a:pPr algn="ctr"/>
              <a:r>
                <a:rPr lang="en-US" altLang="zh-CN" sz="3200" dirty="0"/>
                <a:t>4.Ikun culture: forever</a:t>
              </a:r>
              <a:endParaRPr lang="en-US" altLang="zh-CN" sz="3200" dirty="0"/>
            </a:p>
            <a:p>
              <a:r>
                <a:rPr lang="en-US" altLang="zh-CN" sz="3200" dirty="0"/>
                <a:t> top</a:t>
              </a:r>
              <a:endParaRPr lang="zh-CN" altLang="en-US" sz="3200" dirty="0"/>
            </a:p>
          </p:txBody>
        </p:sp>
      </p:grpSp>
      <p:grpSp>
        <p:nvGrpSpPr>
          <p:cNvPr id="13" name="组合 12"/>
          <p:cNvGrpSpPr/>
          <p:nvPr/>
        </p:nvGrpSpPr>
        <p:grpSpPr>
          <a:xfrm>
            <a:off x="262503" y="652954"/>
            <a:ext cx="5335657" cy="988395"/>
            <a:chOff x="6856343" y="652954"/>
            <a:chExt cx="5335657" cy="988395"/>
          </a:xfrm>
        </p:grpSpPr>
        <p:pic>
          <p:nvPicPr>
            <p:cNvPr id="14" name="图片 13"/>
            <p:cNvPicPr>
              <a:picLocks noChangeAspect="1"/>
            </p:cNvPicPr>
            <p:nvPr/>
          </p:nvPicPr>
          <p:blipFill rotWithShape="1">
            <a:blip r:embed="rId3" cstate="screen">
              <a:alphaModFix amt="64000"/>
            </a:blip>
            <a:srcRect/>
            <a:stretch>
              <a:fillRect/>
            </a:stretch>
          </p:blipFill>
          <p:spPr>
            <a:xfrm>
              <a:off x="6856343" y="652954"/>
              <a:ext cx="995570" cy="988395"/>
            </a:xfrm>
            <a:prstGeom prst="rect">
              <a:avLst/>
            </a:prstGeom>
            <a:effectLst>
              <a:softEdge rad="0"/>
            </a:effectLst>
          </p:spPr>
        </p:pic>
        <p:sp>
          <p:nvSpPr>
            <p:cNvPr id="15" name="文本框 14"/>
            <p:cNvSpPr txBox="1"/>
            <p:nvPr/>
          </p:nvSpPr>
          <p:spPr>
            <a:xfrm>
              <a:off x="7997687" y="854764"/>
              <a:ext cx="4194313" cy="584775"/>
            </a:xfrm>
            <a:prstGeom prst="rect">
              <a:avLst/>
            </a:prstGeom>
            <a:noFill/>
          </p:spPr>
          <p:txBody>
            <a:bodyPr wrap="square" rtlCol="0">
              <a:spAutoFit/>
            </a:bodyPr>
            <a:lstStyle/>
            <a:p>
              <a:pPr algn="just"/>
              <a:r>
                <a:rPr lang="en-US" altLang="zh-CN" sz="3200" dirty="0"/>
                <a:t>1.Origin of </a:t>
              </a:r>
              <a:r>
                <a:rPr lang="en-US" altLang="zh-CN" sz="3200" dirty="0" err="1"/>
                <a:t>ikun</a:t>
              </a:r>
              <a:r>
                <a:rPr lang="en-US" altLang="zh-CN" sz="3200" dirty="0"/>
                <a:t> culture</a:t>
              </a:r>
              <a:endParaRPr lang="zh-CN" altLang="en-US" sz="3200" dirty="0"/>
            </a:p>
          </p:txBody>
        </p:sp>
      </p:grpSp>
      <p:grpSp>
        <p:nvGrpSpPr>
          <p:cNvPr id="16" name="组合 15"/>
          <p:cNvGrpSpPr/>
          <p:nvPr/>
        </p:nvGrpSpPr>
        <p:grpSpPr>
          <a:xfrm>
            <a:off x="203310" y="4107354"/>
            <a:ext cx="5335657" cy="1279028"/>
            <a:chOff x="6856343" y="652954"/>
            <a:chExt cx="5335657" cy="1279028"/>
          </a:xfrm>
        </p:grpSpPr>
        <p:pic>
          <p:nvPicPr>
            <p:cNvPr id="17" name="图片 16"/>
            <p:cNvPicPr>
              <a:picLocks noChangeAspect="1"/>
            </p:cNvPicPr>
            <p:nvPr/>
          </p:nvPicPr>
          <p:blipFill rotWithShape="1">
            <a:blip r:embed="rId3" cstate="screen">
              <a:alphaModFix amt="64000"/>
            </a:blip>
            <a:srcRect/>
            <a:stretch>
              <a:fillRect/>
            </a:stretch>
          </p:blipFill>
          <p:spPr>
            <a:xfrm>
              <a:off x="6856343" y="652954"/>
              <a:ext cx="995570" cy="988395"/>
            </a:xfrm>
            <a:prstGeom prst="rect">
              <a:avLst/>
            </a:prstGeom>
            <a:effectLst>
              <a:softEdge rad="0"/>
            </a:effectLst>
          </p:spPr>
        </p:pic>
        <p:sp>
          <p:nvSpPr>
            <p:cNvPr id="18" name="文本框 17"/>
            <p:cNvSpPr txBox="1"/>
            <p:nvPr/>
          </p:nvSpPr>
          <p:spPr>
            <a:xfrm>
              <a:off x="7997687" y="854764"/>
              <a:ext cx="4194313" cy="1077218"/>
            </a:xfrm>
            <a:prstGeom prst="rect">
              <a:avLst/>
            </a:prstGeom>
            <a:noFill/>
          </p:spPr>
          <p:txBody>
            <a:bodyPr wrap="square" rtlCol="0">
              <a:spAutoFit/>
            </a:bodyPr>
            <a:lstStyle/>
            <a:p>
              <a:pPr indent="-457200"/>
              <a:r>
                <a:rPr lang="en-US" altLang="zh-CN" sz="3200" dirty="0"/>
                <a:t>2.Development of </a:t>
              </a:r>
              <a:r>
                <a:rPr lang="en-US" altLang="zh-CN" sz="3200" dirty="0" err="1"/>
                <a:t>ikun</a:t>
              </a:r>
              <a:r>
                <a:rPr lang="en-US" altLang="zh-CN" sz="3200" dirty="0"/>
                <a:t>                                                                             culture</a:t>
              </a:r>
              <a:endParaRPr lang="zh-CN" altLang="en-US" sz="3200" dirty="0"/>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875935" y="2893460"/>
            <a:ext cx="6440129" cy="1071079"/>
            <a:chOff x="6856343" y="570270"/>
            <a:chExt cx="5335657" cy="1071079"/>
          </a:xfrm>
        </p:grpSpPr>
        <p:pic>
          <p:nvPicPr>
            <p:cNvPr id="5" name="图片 4"/>
            <p:cNvPicPr>
              <a:picLocks noChangeAspect="1"/>
            </p:cNvPicPr>
            <p:nvPr/>
          </p:nvPicPr>
          <p:blipFill rotWithShape="1">
            <a:blip r:embed="rId1" cstate="screen">
              <a:alphaModFix amt="64000"/>
            </a:blip>
            <a:srcRect/>
            <a:stretch>
              <a:fillRect/>
            </a:stretch>
          </p:blipFill>
          <p:spPr>
            <a:xfrm>
              <a:off x="6856343" y="570270"/>
              <a:ext cx="995570" cy="1071079"/>
            </a:xfrm>
            <a:prstGeom prst="rect">
              <a:avLst/>
            </a:prstGeom>
            <a:effectLst>
              <a:softEdge rad="0"/>
            </a:effectLst>
          </p:spPr>
        </p:pic>
        <p:sp>
          <p:nvSpPr>
            <p:cNvPr id="6" name="文本框 5"/>
            <p:cNvSpPr txBox="1"/>
            <p:nvPr/>
          </p:nvSpPr>
          <p:spPr>
            <a:xfrm>
              <a:off x="7851913" y="854764"/>
              <a:ext cx="4340087" cy="584775"/>
            </a:xfrm>
            <a:prstGeom prst="rect">
              <a:avLst/>
            </a:prstGeom>
            <a:noFill/>
          </p:spPr>
          <p:txBody>
            <a:bodyPr wrap="square" rtlCol="0">
              <a:spAutoFit/>
            </a:bodyPr>
            <a:lstStyle/>
            <a:p>
              <a:pPr algn="just"/>
              <a:r>
                <a:rPr lang="en-US" altLang="zh-CN" sz="3200" dirty="0"/>
                <a:t>Part 1.Origin of </a:t>
              </a:r>
              <a:r>
                <a:rPr lang="en-US" altLang="zh-CN" sz="3200" dirty="0" err="1"/>
                <a:t>ikun</a:t>
              </a:r>
              <a:r>
                <a:rPr lang="en-US" altLang="zh-CN" sz="3200" dirty="0"/>
                <a:t> culture</a:t>
              </a:r>
              <a:endParaRPr lang="zh-CN" altLang="en-US" sz="3200" dirty="0"/>
            </a:p>
          </p:txBody>
        </p:sp>
      </p:grpSp>
      <p:pic>
        <p:nvPicPr>
          <p:cNvPr id="8" name="图片 7"/>
          <p:cNvPicPr>
            <a:picLocks noChangeAspect="1"/>
          </p:cNvPicPr>
          <p:nvPr/>
        </p:nvPicPr>
        <p:blipFill>
          <a:blip r:embed="rId2" cstate="screen">
            <a:alphaModFix amt="94000"/>
            <a:extLst>
              <a:ext uri="{BEBA8EAE-BF5A-486C-A8C5-ECC9F3942E4B}">
                <a14:imgProps xmlns:a14="http://schemas.microsoft.com/office/drawing/2010/main">
                  <a14:imgLayer r:embed="rId3">
                    <a14:imgEffect>
                      <a14:brightnessContrast bright="-3000"/>
                    </a14:imgEffect>
                  </a14:imgLayer>
                </a14:imgProps>
              </a:ext>
            </a:extLst>
          </a:blip>
          <a:stretch>
            <a:fillRect/>
          </a:stretch>
        </p:blipFill>
        <p:spPr>
          <a:xfrm>
            <a:off x="9411929" y="0"/>
            <a:ext cx="2780071" cy="2780071"/>
          </a:xfrm>
          <a:prstGeom prst="rect">
            <a:avLst/>
          </a:prstGeom>
          <a:effectLst>
            <a:softEdge rad="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866221" y="452283"/>
            <a:ext cx="6980904" cy="5692775"/>
          </a:xfrm>
          <a:prstGeom prst="rect">
            <a:avLst/>
          </a:prstGeom>
          <a:noFill/>
        </p:spPr>
        <p:txBody>
          <a:bodyPr wrap="square" rtlCol="0">
            <a:spAutoFit/>
          </a:bodyPr>
          <a:lstStyle/>
          <a:p>
            <a:pPr indent="457200" algn="just"/>
            <a:r>
              <a:rPr lang="en-US" altLang="zh-CN" sz="2400" dirty="0"/>
              <a:t> </a:t>
            </a:r>
            <a:r>
              <a:rPr lang="en-US" altLang="zh-CN" sz="2000" dirty="0"/>
              <a:t>At the end of 2019,accounted by NBA , Cai </a:t>
            </a:r>
            <a:r>
              <a:rPr lang="en-US" altLang="zh-CN" sz="2000" dirty="0" err="1"/>
              <a:t>Xukun</a:t>
            </a:r>
            <a:r>
              <a:rPr lang="en-US" altLang="zh-CN" sz="2000" dirty="0"/>
              <a:t> became the first image ambassador of NBA that celebrate the New Year . But this action made many people that Hupu App user especially dissatisfied , even angry because they thought Cai </a:t>
            </a:r>
            <a:r>
              <a:rPr lang="en-US" altLang="zh-CN" sz="2000" dirty="0" err="1"/>
              <a:t>Xukun</a:t>
            </a:r>
            <a:r>
              <a:rPr lang="en-US" altLang="zh-CN" sz="2000" dirty="0"/>
              <a:t> had no qualification to represent NBA and it affronted Chinese basketball . </a:t>
            </a:r>
            <a:endParaRPr lang="en-US" altLang="zh-CN" sz="2000" dirty="0"/>
          </a:p>
          <a:p>
            <a:pPr indent="457200" algn="just"/>
            <a:r>
              <a:rPr lang="en-US" altLang="zh-CN" sz="2000" dirty="0"/>
              <a:t>Thus , they created </a:t>
            </a:r>
            <a:r>
              <a:rPr lang="en-US" altLang="zh-CN" sz="2000" dirty="0" err="1"/>
              <a:t>kuso</a:t>
            </a:r>
            <a:r>
              <a:rPr lang="en-US" altLang="zh-CN" sz="2000" dirty="0"/>
              <a:t> video based on a video that he played basketball in a program in 2018 to make fun of him .Beisdes , the lyrics ”Just because you are beautiful”(</a:t>
            </a:r>
            <a:r>
              <a:rPr lang="zh-CN" altLang="en-US" sz="2000" dirty="0"/>
              <a:t>只因你太美</a:t>
            </a:r>
            <a:r>
              <a:rPr lang="en-US" altLang="zh-CN" sz="2000" dirty="0"/>
              <a:t>) were misheard as “Chicken </a:t>
            </a:r>
            <a:r>
              <a:rPr lang="en-US" altLang="zh-CN" sz="2000" dirty="0">
                <a:sym typeface="+mn-ea"/>
              </a:rPr>
              <a:t>you are beautiful</a:t>
            </a:r>
            <a:r>
              <a:rPr lang="en-US" altLang="zh-CN" sz="2000" dirty="0"/>
              <a:t>”(</a:t>
            </a:r>
            <a:r>
              <a:rPr lang="zh-CN" altLang="en-US" sz="2000" dirty="0"/>
              <a:t>鸡你太美</a:t>
            </a:r>
            <a:r>
              <a:rPr lang="en-US" altLang="zh-CN" sz="2000" dirty="0"/>
              <a:t>) due to being sung too quickly in video , and it had become a popular internet meme. Soon , </a:t>
            </a:r>
            <a:r>
              <a:rPr lang="en-US" altLang="zh-CN" sz="2000" dirty="0" err="1"/>
              <a:t>bilibili</a:t>
            </a:r>
            <a:r>
              <a:rPr lang="en-US" altLang="zh-CN" sz="2000" dirty="0"/>
              <a:t> platform was full of this kind of video and Cai </a:t>
            </a:r>
            <a:r>
              <a:rPr lang="en-US" altLang="zh-CN" sz="2000" dirty="0" err="1"/>
              <a:t>Xukun</a:t>
            </a:r>
            <a:r>
              <a:rPr lang="en-US" altLang="zh-CN" sz="2000" dirty="0"/>
              <a:t> became a person whom netizen enjoyed making fun of the most . At the beginning ,it was useless that the team of Cai </a:t>
            </a:r>
            <a:r>
              <a:rPr lang="en-US" altLang="zh-CN" sz="2000" dirty="0" err="1"/>
              <a:t>Xukun</a:t>
            </a:r>
            <a:r>
              <a:rPr lang="en-US" altLang="zh-CN" sz="2000" dirty="0"/>
              <a:t> had been issuing lawyer’s letter to stop these behavior . </a:t>
            </a:r>
            <a:endParaRPr lang="en-US" altLang="zh-CN" sz="2000" dirty="0"/>
          </a:p>
          <a:p>
            <a:pPr indent="457200" algn="just"/>
            <a:r>
              <a:rPr lang="en-US" altLang="zh-CN" sz="2000" dirty="0"/>
              <a:t>Later , with he no longer bothering about this , netizen reduced fooling him .</a:t>
            </a:r>
            <a:endParaRPr lang="zh-CN" altLang="en-US" sz="2000" dirty="0"/>
          </a:p>
        </p:txBody>
      </p:sp>
      <p:pic>
        <p:nvPicPr>
          <p:cNvPr id="12" name="图片 11"/>
          <p:cNvPicPr>
            <a:picLocks noChangeAspect="1"/>
          </p:cNvPicPr>
          <p:nvPr/>
        </p:nvPicPr>
        <p:blipFill rotWithShape="1">
          <a:blip r:embed="rId1">
            <a:extLst>
              <a:ext uri="{28A0092B-C50C-407E-A947-70E740481C1C}">
                <a14:useLocalDpi xmlns:a14="http://schemas.microsoft.com/office/drawing/2010/main" val="0"/>
              </a:ext>
            </a:extLst>
          </a:blip>
          <a:srcRect l="10846" r="10372"/>
          <a:stretch>
            <a:fillRect/>
          </a:stretch>
        </p:blipFill>
        <p:spPr>
          <a:xfrm>
            <a:off x="8146473" y="590734"/>
            <a:ext cx="4045527" cy="544374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36673" y="2701463"/>
            <a:ext cx="6918653" cy="1455074"/>
            <a:chOff x="6856342" y="570270"/>
            <a:chExt cx="5192371" cy="1071079"/>
          </a:xfrm>
        </p:grpSpPr>
        <p:pic>
          <p:nvPicPr>
            <p:cNvPr id="5" name="图片 4"/>
            <p:cNvPicPr>
              <a:picLocks noChangeAspect="1"/>
            </p:cNvPicPr>
            <p:nvPr/>
          </p:nvPicPr>
          <p:blipFill rotWithShape="1">
            <a:blip r:embed="rId1" cstate="screen">
              <a:alphaModFix amt="64000"/>
            </a:blip>
            <a:srcRect/>
            <a:stretch>
              <a:fillRect/>
            </a:stretch>
          </p:blipFill>
          <p:spPr>
            <a:xfrm>
              <a:off x="6856342" y="570270"/>
              <a:ext cx="1074126" cy="1071079"/>
            </a:xfrm>
            <a:prstGeom prst="rect">
              <a:avLst/>
            </a:prstGeom>
            <a:effectLst>
              <a:softEdge rad="0"/>
            </a:effectLst>
          </p:spPr>
        </p:pic>
        <p:sp>
          <p:nvSpPr>
            <p:cNvPr id="6" name="文本框 5"/>
            <p:cNvSpPr txBox="1"/>
            <p:nvPr/>
          </p:nvSpPr>
          <p:spPr>
            <a:xfrm>
              <a:off x="7923860" y="724296"/>
              <a:ext cx="4124853" cy="792939"/>
            </a:xfrm>
            <a:prstGeom prst="rect">
              <a:avLst/>
            </a:prstGeom>
            <a:noFill/>
          </p:spPr>
          <p:txBody>
            <a:bodyPr wrap="square" rtlCol="0">
              <a:spAutoFit/>
            </a:bodyPr>
            <a:lstStyle/>
            <a:p>
              <a:pPr algn="just"/>
              <a:r>
                <a:rPr lang="en-US" altLang="zh-CN" sz="3200" dirty="0"/>
                <a:t>Part 2. Development of </a:t>
              </a:r>
              <a:r>
                <a:rPr lang="en-US" altLang="zh-CN" sz="3200" dirty="0" err="1"/>
                <a:t>ikun</a:t>
              </a:r>
              <a:r>
                <a:rPr lang="en-US" altLang="zh-CN" sz="3200" dirty="0"/>
                <a:t>  culture</a:t>
              </a:r>
              <a:endParaRPr lang="zh-CN" altLang="en-US" sz="3200" dirty="0"/>
            </a:p>
          </p:txBody>
        </p:sp>
      </p:grpSp>
      <p:pic>
        <p:nvPicPr>
          <p:cNvPr id="8" name="图片 7"/>
          <p:cNvPicPr>
            <a:picLocks noChangeAspect="1"/>
          </p:cNvPicPr>
          <p:nvPr/>
        </p:nvPicPr>
        <p:blipFill>
          <a:blip r:embed="rId2" cstate="screen">
            <a:alphaModFix amt="94000"/>
            <a:extLst>
              <a:ext uri="{BEBA8EAE-BF5A-486C-A8C5-ECC9F3942E4B}">
                <a14:imgProps xmlns:a14="http://schemas.microsoft.com/office/drawing/2010/main">
                  <a14:imgLayer r:embed="rId3">
                    <a14:imgEffect>
                      <a14:brightnessContrast bright="-3000"/>
                    </a14:imgEffect>
                  </a14:imgLayer>
                </a14:imgProps>
              </a:ext>
            </a:extLst>
          </a:blip>
          <a:stretch>
            <a:fillRect/>
          </a:stretch>
        </p:blipFill>
        <p:spPr>
          <a:xfrm>
            <a:off x="9411929" y="0"/>
            <a:ext cx="2780071" cy="2780071"/>
          </a:xfrm>
          <a:prstGeom prst="rect">
            <a:avLst/>
          </a:prstGeom>
          <a:effectLst>
            <a:softEdge rad="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033780" y="544087"/>
            <a:ext cx="7333615" cy="4399915"/>
          </a:xfrm>
          <a:prstGeom prst="rect">
            <a:avLst/>
          </a:prstGeom>
          <a:noFill/>
        </p:spPr>
        <p:txBody>
          <a:bodyPr wrap="square" rtlCol="0">
            <a:spAutoFit/>
          </a:bodyPr>
          <a:lstStyle/>
          <a:p>
            <a:pPr indent="457200" algn="just"/>
            <a:r>
              <a:rPr lang="en-US" altLang="zh-CN" sz="2000" dirty="0"/>
              <a:t>  However , by 2022 , a content creator named </a:t>
            </a:r>
            <a:r>
              <a:rPr lang="en-US" altLang="zh-CN" sz="2000" dirty="0" err="1"/>
              <a:t>YoYo</a:t>
            </a:r>
            <a:r>
              <a:rPr lang="en-US" altLang="zh-CN" sz="2000" dirty="0"/>
              <a:t> Ball Chen </a:t>
            </a:r>
            <a:r>
              <a:rPr lang="en-US" altLang="zh-CN" sz="2000" dirty="0" err="1"/>
              <a:t>Zong</a:t>
            </a:r>
            <a:r>
              <a:rPr lang="en-US" altLang="zh-CN" sz="2000" dirty="0"/>
              <a:t> caused a stir once again . In his videos , he utilized the controversial materials of Cai </a:t>
            </a:r>
            <a:r>
              <a:rPr lang="en-US" altLang="zh-CN" sz="2000" dirty="0" err="1"/>
              <a:t>Xukun</a:t>
            </a:r>
            <a:r>
              <a:rPr lang="en-US" altLang="zh-CN" sz="2000" dirty="0"/>
              <a:t> , reigniting a second wave of parody frenzy .</a:t>
            </a:r>
            <a:endParaRPr lang="en-US" altLang="zh-CN" sz="2000" dirty="0"/>
          </a:p>
          <a:p>
            <a:pPr indent="457200" algn="just"/>
            <a:r>
              <a:rPr lang="en-US" altLang="zh-CN" sz="2000" dirty="0"/>
              <a:t>   Compared to four years ago, the creators have far surpassed their previous technical and creative abilities . As a result , a batch of higher-quality and parodied videos had been produced . Many phrases such as“</a:t>
            </a:r>
            <a:r>
              <a:rPr lang="zh-CN" altLang="en-US" sz="2000" dirty="0"/>
              <a:t>本来挺喜欢你的，现在更喜欢了</a:t>
            </a:r>
            <a:r>
              <a:rPr lang="en-US" altLang="zh-CN" sz="2000" dirty="0"/>
              <a:t>”,”</a:t>
            </a:r>
            <a:r>
              <a:rPr lang="zh-CN" altLang="en-US" sz="2000" dirty="0"/>
              <a:t>我家哥哥</a:t>
            </a:r>
            <a:r>
              <a:rPr lang="en-US" altLang="zh-CN" sz="2000" dirty="0"/>
              <a:t>” and “</a:t>
            </a:r>
            <a:r>
              <a:rPr lang="zh-CN" altLang="en-US" sz="2000" dirty="0"/>
              <a:t>你干嘛</a:t>
            </a:r>
            <a:r>
              <a:rPr lang="en-US" altLang="zh-CN" sz="2000" dirty="0"/>
              <a:t>” became public signals . Gradually , this meme has evolved into a “</a:t>
            </a:r>
            <a:r>
              <a:rPr lang="en-US" altLang="zh-CN" sz="2000" dirty="0" err="1"/>
              <a:t>ikun</a:t>
            </a:r>
            <a:r>
              <a:rPr lang="en-US" altLang="zh-CN" sz="2000" dirty="0"/>
              <a:t> culture” and it spans across multiple age groups . “</a:t>
            </a:r>
            <a:r>
              <a:rPr lang="zh-CN" altLang="en-US" sz="2000" dirty="0"/>
              <a:t>坤</a:t>
            </a:r>
            <a:r>
              <a:rPr lang="en-US" altLang="zh-CN" sz="2000" dirty="0"/>
              <a:t>”</a:t>
            </a:r>
            <a:r>
              <a:rPr lang="en-US" altLang="zh-CN" sz="2000" dirty="0">
                <a:sym typeface="+mn-ea"/>
              </a:rPr>
              <a:t> not only </a:t>
            </a:r>
            <a:r>
              <a:rPr lang="en-US" altLang="zh-CN" sz="2000" dirty="0"/>
              <a:t>is called chicken,that “</a:t>
            </a:r>
            <a:r>
              <a:rPr lang="zh-CN" altLang="en-US" sz="2000" dirty="0"/>
              <a:t>鸡</a:t>
            </a:r>
            <a:r>
              <a:rPr lang="en-US" altLang="zh-CN" sz="2000" dirty="0"/>
              <a:t>” in Chinese by </a:t>
            </a:r>
            <a:r>
              <a:rPr lang="en-US" altLang="zh-CN" sz="2000" dirty="0">
                <a:sym typeface="+mn-ea"/>
              </a:rPr>
              <a:t>People </a:t>
            </a:r>
            <a:r>
              <a:rPr lang="en-US" altLang="zh-CN" sz="2000" dirty="0"/>
              <a:t>but also become a unit of measurement, reprsenting two point five. Everyone who plays this meme calls themselves “Xiao </a:t>
            </a:r>
            <a:r>
              <a:rPr lang="en-US" altLang="zh-CN" sz="2000" dirty="0" err="1"/>
              <a:t>Heizi</a:t>
            </a:r>
            <a:r>
              <a:rPr lang="en-US" altLang="zh-CN" sz="2000" dirty="0"/>
              <a:t>”(</a:t>
            </a:r>
            <a:r>
              <a:rPr lang="zh-CN" altLang="en-US" sz="2000" dirty="0"/>
              <a:t>小黑子</a:t>
            </a:r>
            <a:r>
              <a:rPr lang="en-US" altLang="zh-CN" sz="2000" dirty="0"/>
              <a:t>) or ”ikun”(</a:t>
            </a:r>
            <a:r>
              <a:rPr lang="zh-CN" altLang="en-US" sz="2000" dirty="0"/>
              <a:t>爱坤</a:t>
            </a:r>
            <a:r>
              <a:rPr lang="en-US" altLang="zh-CN" sz="2000" dirty="0"/>
              <a:t>) .</a:t>
            </a:r>
            <a:endParaRPr lang="en-US" altLang="zh-CN" sz="2000" dirty="0"/>
          </a:p>
        </p:txBody>
      </p:sp>
      <p:pic>
        <p:nvPicPr>
          <p:cNvPr id="10" name="图片 9"/>
          <p:cNvPicPr>
            <a:picLocks noChangeAspect="1"/>
          </p:cNvPicPr>
          <p:nvPr/>
        </p:nvPicPr>
        <p:blipFill rotWithShape="1">
          <a:blip r:embed="rId1" cstate="screen"/>
          <a:srcRect/>
          <a:stretch>
            <a:fillRect/>
          </a:stretch>
        </p:blipFill>
        <p:spPr>
          <a:xfrm>
            <a:off x="0" y="4889089"/>
            <a:ext cx="2065183" cy="1968911"/>
          </a:xfrm>
          <a:prstGeom prst="rect">
            <a:avLst/>
          </a:prstGeom>
        </p:spPr>
      </p:pic>
      <p:pic>
        <p:nvPicPr>
          <p:cNvPr id="12" name="图片 11"/>
          <p:cNvPicPr>
            <a:picLocks noChangeAspect="1"/>
          </p:cNvPicPr>
          <p:nvPr/>
        </p:nvPicPr>
        <p:blipFill rotWithShape="1">
          <a:blip r:embed="rId2" cstate="screen"/>
          <a:srcRect/>
          <a:stretch>
            <a:fillRect/>
          </a:stretch>
        </p:blipFill>
        <p:spPr>
          <a:xfrm>
            <a:off x="8367395" y="4267199"/>
            <a:ext cx="3903484" cy="2590800"/>
          </a:xfrm>
          <a:prstGeom prst="rect">
            <a:avLst/>
          </a:prstGeom>
        </p:spPr>
      </p:pic>
      <p:pic>
        <p:nvPicPr>
          <p:cNvPr id="14" name="图片 13"/>
          <p:cNvPicPr>
            <a:picLocks noChangeAspect="1"/>
          </p:cNvPicPr>
          <p:nvPr/>
        </p:nvPicPr>
        <p:blipFill rotWithShape="1">
          <a:blip r:embed="rId3" cstate="screen"/>
          <a:srcRect/>
          <a:stretch>
            <a:fillRect/>
          </a:stretch>
        </p:blipFill>
        <p:spPr>
          <a:xfrm>
            <a:off x="9208946" y="0"/>
            <a:ext cx="2983054" cy="42671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36673" y="2701463"/>
            <a:ext cx="6918653" cy="1455074"/>
            <a:chOff x="6856342" y="570270"/>
            <a:chExt cx="5192371" cy="1071079"/>
          </a:xfrm>
        </p:grpSpPr>
        <p:pic>
          <p:nvPicPr>
            <p:cNvPr id="5" name="图片 4"/>
            <p:cNvPicPr>
              <a:picLocks noChangeAspect="1"/>
            </p:cNvPicPr>
            <p:nvPr/>
          </p:nvPicPr>
          <p:blipFill rotWithShape="1">
            <a:blip r:embed="rId1" cstate="screen">
              <a:alphaModFix amt="64000"/>
            </a:blip>
            <a:srcRect/>
            <a:stretch>
              <a:fillRect/>
            </a:stretch>
          </p:blipFill>
          <p:spPr>
            <a:xfrm>
              <a:off x="6856342" y="570270"/>
              <a:ext cx="1074126" cy="1071079"/>
            </a:xfrm>
            <a:prstGeom prst="rect">
              <a:avLst/>
            </a:prstGeom>
            <a:effectLst>
              <a:softEdge rad="0"/>
            </a:effectLst>
          </p:spPr>
        </p:pic>
        <p:sp>
          <p:nvSpPr>
            <p:cNvPr id="6" name="文本框 5"/>
            <p:cNvSpPr txBox="1"/>
            <p:nvPr/>
          </p:nvSpPr>
          <p:spPr>
            <a:xfrm>
              <a:off x="7923860" y="724296"/>
              <a:ext cx="4124853" cy="430452"/>
            </a:xfrm>
            <a:prstGeom prst="rect">
              <a:avLst/>
            </a:prstGeom>
            <a:noFill/>
          </p:spPr>
          <p:txBody>
            <a:bodyPr wrap="square" rtlCol="0">
              <a:spAutoFit/>
            </a:bodyPr>
            <a:lstStyle/>
            <a:p>
              <a:r>
                <a:rPr lang="en-US" altLang="zh-CN" sz="3200" dirty="0"/>
                <a:t>Part 3.Accident of </a:t>
              </a:r>
              <a:r>
                <a:rPr lang="en-US" altLang="zh-CN" sz="3200" dirty="0" err="1"/>
                <a:t>ikun</a:t>
              </a:r>
              <a:r>
                <a:rPr lang="en-US" altLang="zh-CN" sz="3200" dirty="0"/>
                <a:t> </a:t>
              </a:r>
              <a:endParaRPr lang="en-US" altLang="zh-CN" sz="3200" dirty="0"/>
            </a:p>
          </p:txBody>
        </p:sp>
      </p:grpSp>
      <p:pic>
        <p:nvPicPr>
          <p:cNvPr id="8" name="图片 7"/>
          <p:cNvPicPr>
            <a:picLocks noChangeAspect="1"/>
          </p:cNvPicPr>
          <p:nvPr/>
        </p:nvPicPr>
        <p:blipFill>
          <a:blip r:embed="rId2" cstate="screen">
            <a:alphaModFix amt="94000"/>
            <a:extLst>
              <a:ext uri="{BEBA8EAE-BF5A-486C-A8C5-ECC9F3942E4B}">
                <a14:imgProps xmlns:a14="http://schemas.microsoft.com/office/drawing/2010/main">
                  <a14:imgLayer r:embed="rId3">
                    <a14:imgEffect>
                      <a14:brightnessContrast bright="-3000"/>
                    </a14:imgEffect>
                  </a14:imgLayer>
                </a14:imgProps>
              </a:ext>
            </a:extLst>
          </a:blip>
          <a:stretch>
            <a:fillRect/>
          </a:stretch>
        </p:blipFill>
        <p:spPr>
          <a:xfrm>
            <a:off x="9411929" y="0"/>
            <a:ext cx="2780071" cy="2780071"/>
          </a:xfrm>
          <a:prstGeom prst="rect">
            <a:avLst/>
          </a:prstGeom>
          <a:effectLst>
            <a:softEdge rad="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66395" y="244475"/>
            <a:ext cx="7282180" cy="6369685"/>
          </a:xfrm>
          <a:prstGeom prst="rect">
            <a:avLst/>
          </a:prstGeom>
          <a:noFill/>
        </p:spPr>
        <p:txBody>
          <a:bodyPr wrap="square" rtlCol="0">
            <a:spAutoFit/>
          </a:bodyPr>
          <a:lstStyle/>
          <a:p>
            <a:pPr indent="457200" algn="just"/>
            <a:r>
              <a:rPr lang="en-US" altLang="zh-CN" sz="2400" dirty="0"/>
              <a:t>Unexpectedly , in June 2023 , the media exposed negative news about Cai </a:t>
            </a:r>
            <a:r>
              <a:rPr lang="en-US" altLang="zh-CN" sz="2400" dirty="0" err="1"/>
              <a:t>Xukun</a:t>
            </a:r>
            <a:r>
              <a:rPr lang="en-US" altLang="zh-CN" sz="2400" dirty="0"/>
              <a:t> having improper relationship with a Miss C. Different f</a:t>
            </a:r>
            <a:r>
              <a:rPr lang="en-US" altLang="zh-CN" sz="2400" dirty="0"/>
              <a:t>rom other stars , organization named “Xiao </a:t>
            </a:r>
            <a:r>
              <a:rPr lang="en-US" altLang="zh-CN" sz="2400" dirty="0" err="1"/>
              <a:t>Heizi</a:t>
            </a:r>
            <a:r>
              <a:rPr lang="en-US" altLang="zh-CN" sz="2400" dirty="0"/>
              <a:t>” kept advocating him .They didn’t believe this new was true and want to lose Cai Xukun. What is their slogon is “</a:t>
            </a:r>
            <a:r>
              <a:rPr lang="en-US" altLang="zh-CN" sz="2400" dirty="0" err="1"/>
              <a:t>巅峰</a:t>
            </a:r>
            <a:r>
              <a:rPr lang="zh-CN" altLang="en-US" sz="2400" dirty="0"/>
              <a:t>产生</a:t>
            </a:r>
            <a:r>
              <a:rPr lang="en-US" altLang="zh-CN" sz="2400" dirty="0"/>
              <a:t>虚伪的拥护，黄昏见证虔诚的信徒”. </a:t>
            </a:r>
            <a:endParaRPr lang="en-US" altLang="zh-CN" sz="2400" dirty="0"/>
          </a:p>
          <a:p>
            <a:pPr indent="457200" algn="just"/>
            <a:r>
              <a:rPr lang="en-US" altLang="zh-CN" sz="2400" dirty="0"/>
              <a:t>At that time , Cai </a:t>
            </a:r>
            <a:r>
              <a:rPr lang="en-US" altLang="zh-CN" sz="2400" dirty="0" err="1"/>
              <a:t>Xukun</a:t>
            </a:r>
            <a:r>
              <a:rPr lang="en-US" altLang="zh-CN" sz="2400" dirty="0"/>
              <a:t> and “</a:t>
            </a:r>
            <a:r>
              <a:rPr lang="en-US" altLang="zh-CN" sz="2400" dirty="0" err="1"/>
              <a:t>ikun</a:t>
            </a:r>
            <a:r>
              <a:rPr lang="en-US" altLang="zh-CN" sz="2400" dirty="0"/>
              <a:t> culture” were known by more people and popularity of ”</a:t>
            </a:r>
            <a:r>
              <a:rPr lang="en-US" altLang="zh-CN" sz="2400" dirty="0" err="1"/>
              <a:t>ikun</a:t>
            </a:r>
            <a:r>
              <a:rPr lang="en-US" altLang="zh-CN" sz="2400" dirty="0"/>
              <a:t> culture” had reached an unprecedented height .Additionally, he has gained over a million new followers accross all platforms, and his merchandise is selling like hotcakes all over the country.On the contrary, newspaper office People’s Daily, which criticized the ikun culture, lost over 40million points. Finally, admitted by Cai </a:t>
            </a:r>
            <a:r>
              <a:rPr lang="en-US" altLang="zh-CN" sz="2400" dirty="0" err="1"/>
              <a:t>Xukun</a:t>
            </a:r>
            <a:r>
              <a:rPr lang="en-US" altLang="zh-CN" sz="2400" dirty="0"/>
              <a:t> , negative news are true. From then on, “</a:t>
            </a:r>
            <a:r>
              <a:rPr lang="en-US" altLang="zh-CN" sz="2400" dirty="0" err="1"/>
              <a:t>ikun</a:t>
            </a:r>
            <a:r>
              <a:rPr lang="en-US" altLang="zh-CN" sz="2400" dirty="0"/>
              <a:t> culture” lost its biggest cultural carrier </a:t>
            </a:r>
            <a:r>
              <a:rPr lang="en-US" altLang="zh-CN" dirty="0"/>
              <a:t>.</a:t>
            </a:r>
            <a:endParaRPr lang="zh-CN" altLang="en-US" dirty="0"/>
          </a:p>
        </p:txBody>
      </p:sp>
      <p:pic>
        <p:nvPicPr>
          <p:cNvPr id="7" name="图片 6"/>
          <p:cNvPicPr>
            <a:picLocks noChangeAspect="1"/>
          </p:cNvPicPr>
          <p:nvPr/>
        </p:nvPicPr>
        <p:blipFill rotWithShape="1">
          <a:blip r:embed="rId1" cstate="screen"/>
          <a:srcRect l="2426" t="5305" r="2426" b="5806"/>
          <a:stretch>
            <a:fillRect/>
          </a:stretch>
        </p:blipFill>
        <p:spPr>
          <a:xfrm>
            <a:off x="9355773" y="0"/>
            <a:ext cx="2836226" cy="3942735"/>
          </a:xfrm>
          <a:prstGeom prst="rect">
            <a:avLst/>
          </a:prstGeom>
        </p:spPr>
      </p:pic>
      <p:pic>
        <p:nvPicPr>
          <p:cNvPr id="9" name="图片 8"/>
          <p:cNvPicPr>
            <a:picLocks noChangeAspect="1"/>
          </p:cNvPicPr>
          <p:nvPr/>
        </p:nvPicPr>
        <p:blipFill rotWithShape="1">
          <a:blip r:embed="rId2" cstate="screen"/>
          <a:srcRect/>
          <a:stretch>
            <a:fillRect/>
          </a:stretch>
        </p:blipFill>
        <p:spPr>
          <a:xfrm>
            <a:off x="7994365" y="3942736"/>
            <a:ext cx="4197634" cy="292200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403035" y="2701463"/>
            <a:ext cx="7385930" cy="1455074"/>
            <a:chOff x="6856342" y="570270"/>
            <a:chExt cx="5198979" cy="1071079"/>
          </a:xfrm>
        </p:grpSpPr>
        <p:pic>
          <p:nvPicPr>
            <p:cNvPr id="5" name="图片 4"/>
            <p:cNvPicPr>
              <a:picLocks noChangeAspect="1"/>
            </p:cNvPicPr>
            <p:nvPr/>
          </p:nvPicPr>
          <p:blipFill rotWithShape="1">
            <a:blip r:embed="rId1" cstate="screen">
              <a:alphaModFix amt="64000"/>
            </a:blip>
            <a:srcRect/>
            <a:stretch>
              <a:fillRect/>
            </a:stretch>
          </p:blipFill>
          <p:spPr>
            <a:xfrm>
              <a:off x="6856342" y="570270"/>
              <a:ext cx="1074126" cy="1071079"/>
            </a:xfrm>
            <a:prstGeom prst="rect">
              <a:avLst/>
            </a:prstGeom>
            <a:effectLst>
              <a:softEdge rad="0"/>
            </a:effectLst>
          </p:spPr>
        </p:pic>
        <p:sp>
          <p:nvSpPr>
            <p:cNvPr id="6" name="文本框 5"/>
            <p:cNvSpPr txBox="1"/>
            <p:nvPr/>
          </p:nvSpPr>
          <p:spPr>
            <a:xfrm>
              <a:off x="7930468" y="846601"/>
              <a:ext cx="4124853" cy="792939"/>
            </a:xfrm>
            <a:prstGeom prst="rect">
              <a:avLst/>
            </a:prstGeom>
            <a:noFill/>
          </p:spPr>
          <p:txBody>
            <a:bodyPr wrap="square" rtlCol="0">
              <a:spAutoFit/>
            </a:bodyPr>
            <a:lstStyle/>
            <a:p>
              <a:pPr algn="ctr"/>
              <a:r>
                <a:rPr lang="en-US" altLang="zh-CN" sz="3200" dirty="0"/>
                <a:t>Part 4.Ikun culture: forever top</a:t>
              </a:r>
              <a:endParaRPr lang="zh-CN" altLang="en-US" sz="3200" dirty="0"/>
            </a:p>
            <a:p>
              <a:endParaRPr lang="en-US" altLang="zh-CN" sz="3200" dirty="0"/>
            </a:p>
          </p:txBody>
        </p:sp>
      </p:grpSp>
      <p:pic>
        <p:nvPicPr>
          <p:cNvPr id="8" name="图片 7"/>
          <p:cNvPicPr>
            <a:picLocks noChangeAspect="1"/>
          </p:cNvPicPr>
          <p:nvPr/>
        </p:nvPicPr>
        <p:blipFill>
          <a:blip r:embed="rId2" cstate="screen">
            <a:alphaModFix amt="94000"/>
            <a:extLst>
              <a:ext uri="{BEBA8EAE-BF5A-486C-A8C5-ECC9F3942E4B}">
                <a14:imgProps xmlns:a14="http://schemas.microsoft.com/office/drawing/2010/main">
                  <a14:imgLayer r:embed="rId3">
                    <a14:imgEffect>
                      <a14:brightnessContrast bright="-3000"/>
                    </a14:imgEffect>
                  </a14:imgLayer>
                </a14:imgProps>
              </a:ext>
            </a:extLst>
          </a:blip>
          <a:stretch>
            <a:fillRect/>
          </a:stretch>
        </p:blipFill>
        <p:spPr>
          <a:xfrm>
            <a:off x="9411929" y="0"/>
            <a:ext cx="2780071" cy="2780071"/>
          </a:xfrm>
          <a:prstGeom prst="rect">
            <a:avLst/>
          </a:prstGeom>
          <a:effectLst>
            <a:softEdge rad="0"/>
          </a:effectLst>
        </p:spPr>
      </p:pic>
    </p:spTree>
  </p:cSld>
  <p:clrMapOvr>
    <a:masterClrMapping/>
  </p:clrMapOvr>
</p:sld>
</file>

<file path=ppt/tags/tag1.xml><?xml version="1.0" encoding="utf-8"?>
<p:tagLst xmlns:p="http://schemas.openxmlformats.org/presentationml/2006/main">
  <p:tag name="KSO_WPP_MARK_KEY" val="91ae37b4-754e-412e-8263-7a2f9d3a1b27"/>
  <p:tag name="COMMONDATA" val="eyJoZGlkIjoiNDkzMjVjYmQzNzI0NWQ2ODAxNzc0MGUzOTg5MTU5YTY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3468</Words>
  <Application>WPS 演示</Application>
  <PresentationFormat>宽屏</PresentationFormat>
  <Paragraphs>36</Paragraphs>
  <Slides>12</Slides>
  <Notes>0</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Arial</vt:lpstr>
      <vt:lpstr>宋体</vt:lpstr>
      <vt:lpstr>Wingdings</vt:lpstr>
      <vt:lpstr>等线</vt:lpstr>
      <vt:lpstr>微软雅黑</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宇航 邓</dc:creator>
  <cp:lastModifiedBy>WPS_1695724688</cp:lastModifiedBy>
  <cp:revision>32</cp:revision>
  <dcterms:created xsi:type="dcterms:W3CDTF">2024-05-09T10:35:00Z</dcterms:created>
  <dcterms:modified xsi:type="dcterms:W3CDTF">2024-06-04T15:54:07Z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58048B3F0E1D4750BCA07AED7929020A</vt:lpwstr>
  </property>
  <property fmtid="{D5CDD505-2E9C-101B-9397-08002B2CF9AE}" pid="3" name="KSOProductBuildVer">
    <vt:lpwstr>2052-11.1.0.12165</vt:lpwstr>
  </property>
</Properties>
</file>

<file path=docProps/thumbnail.jpeg>
</file>